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8" r:id="rId5"/>
    <p:sldId id="273" r:id="rId6"/>
    <p:sldId id="275" r:id="rId7"/>
    <p:sldId id="282" r:id="rId8"/>
    <p:sldId id="287" r:id="rId9"/>
    <p:sldId id="281" r:id="rId10"/>
    <p:sldId id="294" r:id="rId11"/>
    <p:sldId id="295" r:id="rId12"/>
    <p:sldId id="289" r:id="rId13"/>
    <p:sldId id="296" r:id="rId14"/>
    <p:sldId id="291" r:id="rId15"/>
    <p:sldId id="292" r:id="rId16"/>
    <p:sldId id="293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8" autoAdjust="0"/>
    <p:restoredTop sz="94694" autoAdjust="0"/>
  </p:normalViewPr>
  <p:slideViewPr>
    <p:cSldViewPr snapToGrid="0">
      <p:cViewPr varScale="1">
        <p:scale>
          <a:sx n="67" d="100"/>
          <a:sy n="67" d="100"/>
        </p:scale>
        <p:origin x="78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1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WILDLIFE CLASSIFIER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B244-32BA-33F5-BE84-D0206F4D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71" y="-5445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 AND COMPARISON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8E2A1F-75B2-9E9D-4C25-58BF7057673D}"/>
              </a:ext>
            </a:extLst>
          </p:cNvPr>
          <p:cNvSpPr txBox="1">
            <a:spLocks/>
          </p:cNvSpPr>
          <p:nvPr/>
        </p:nvSpPr>
        <p:spPr>
          <a:xfrm>
            <a:off x="246789" y="702520"/>
            <a:ext cx="4217058" cy="3599553"/>
          </a:xfrm>
          <a:prstGeom prst="rect">
            <a:avLst/>
          </a:prstGeom>
          <a:noFill/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model processes the selected images, using Grad-CAM-generated heatmaps to highlight important regions, and makes predictions based on these insights. Its performance is evaluated through a confusion matrix, detailing true and false positives and negatives for each class, and a classification report that includes precision, recall, F1 score, and support. This comprehensive evaluation provides a clear understanding of the model's accuracy and effectiveness in classifying the images.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3F4B3-7858-CFA7-8E92-CB3820A6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5" y="4223597"/>
            <a:ext cx="5190453" cy="2355216"/>
          </a:xfrm>
          <a:prstGeom prst="rect">
            <a:avLst/>
          </a:prstGeom>
        </p:spPr>
      </p:pic>
      <p:pic>
        <p:nvPicPr>
          <p:cNvPr id="13" name="Table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6DE0D35-0E2F-6D74-BB1A-8D0E23B5CE97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68" y="820382"/>
            <a:ext cx="3838575" cy="2686050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025DAD-DC15-B488-FDB7-23F520EBF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55" y="3923945"/>
            <a:ext cx="3933825" cy="2466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00ED4D-3935-7255-5C58-BF96323F398D}"/>
              </a:ext>
            </a:extLst>
          </p:cNvPr>
          <p:cNvSpPr txBox="1"/>
          <p:nvPr/>
        </p:nvSpPr>
        <p:spPr>
          <a:xfrm>
            <a:off x="9242783" y="1407303"/>
            <a:ext cx="383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ResNet152V2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051C4-20E6-E373-65E9-97A18DA07328}"/>
              </a:ext>
            </a:extLst>
          </p:cNvPr>
          <p:cNvSpPr txBox="1"/>
          <p:nvPr/>
        </p:nvSpPr>
        <p:spPr>
          <a:xfrm>
            <a:off x="5808867" y="5266031"/>
            <a:ext cx="383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EfficientNetB7</a:t>
            </a:r>
          </a:p>
        </p:txBody>
      </p:sp>
    </p:spTree>
    <p:extLst>
      <p:ext uri="{BB962C8B-B14F-4D97-AF65-F5344CB8AC3E}">
        <p14:creationId xmlns:p14="http://schemas.microsoft.com/office/powerpoint/2010/main" val="378031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0" y="330912"/>
            <a:ext cx="10007278" cy="1283843"/>
          </a:xfrm>
          <a:noFill/>
        </p:spPr>
        <p:txBody>
          <a:bodyPr anchor="b"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2606" y="1614755"/>
            <a:ext cx="9527459" cy="4329405"/>
          </a:xfrm>
          <a:noFill/>
        </p:spPr>
        <p:txBody>
          <a:bodyPr>
            <a:normAutofit/>
          </a:bodyPr>
          <a:lstStyle/>
          <a:p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High Performance: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High accuracy, precision, recall, F1-score, and AUC across datasets.</a:t>
            </a:r>
          </a:p>
          <a:p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Reliability: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Effective in identifying wildlife species, enhancing monitoring and conservation efforts.</a:t>
            </a:r>
          </a:p>
          <a:p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Robust Tool: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Supports informed decision-making and targeted conservation strategies.</a:t>
            </a:r>
          </a:p>
          <a:p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Generalization: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Capable of generalizing to new data, practical for diverse ecological contexts.</a:t>
            </a:r>
          </a:p>
          <a:p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Broad Application: 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Advances wildlife research and related fields.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8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430314" y="1121435"/>
            <a:ext cx="9331372" cy="648371"/>
          </a:xfrm>
          <a:noFill/>
        </p:spPr>
        <p:txBody>
          <a:bodyPr>
            <a:normAutofit lnSpcReduction="10000"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LIMITATIONS</a:t>
            </a:r>
            <a:endParaRPr lang="en-U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E833A-18B2-6398-F248-0AB848644E13}"/>
              </a:ext>
            </a:extLst>
          </p:cNvPr>
          <p:cNvSpPr txBox="1"/>
          <p:nvPr/>
        </p:nvSpPr>
        <p:spPr>
          <a:xfrm>
            <a:off x="2401529" y="2050025"/>
            <a:ext cx="7388942" cy="394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Slow GPU Performance: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Leads to longer processing times.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Network Dependency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Requires stable connections for accessing reference data.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Delays in Results: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Slow GPU and network issues may cause classification delays.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Deployment Considerations: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Hardware capabilities and network infrastructure are crucial for optimizing performance and reliability.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89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0" y="271918"/>
            <a:ext cx="10007278" cy="1283843"/>
          </a:xfrm>
          <a:noFill/>
        </p:spPr>
        <p:txBody>
          <a:bodyPr anchor="b"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5650" y="1696239"/>
            <a:ext cx="7520697" cy="4329405"/>
          </a:xfrm>
          <a:noFill/>
        </p:spPr>
        <p:txBody>
          <a:bodyPr>
            <a:normAutofit lnSpcReduction="10000"/>
          </a:bodyPr>
          <a:lstStyle/>
          <a:p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Algorithm Optimization: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Improve image processing speed without compromising accuracy.</a:t>
            </a:r>
          </a:p>
          <a:p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Advanced Methods: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Integrate transfer learning to enhance generalization and precision.</a:t>
            </a:r>
          </a:p>
          <a:p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Species Database Expansion: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Collaborate to broaden the species database.</a:t>
            </a:r>
          </a:p>
          <a:p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Network Resilience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Implement strategies to handle network interruptions for enhanced reliability.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497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859513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GROUP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7194152" cy="4580627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M.HASSAM BIN ZAHID                         22SP-019-SE</a:t>
            </a:r>
          </a:p>
          <a:p>
            <a:r>
              <a:rPr lang="en-US" dirty="0"/>
              <a:t>RUBA SYED                                              22SP-053-SE</a:t>
            </a:r>
          </a:p>
          <a:p>
            <a:r>
              <a:rPr lang="en-US" dirty="0"/>
              <a:t>HURAIRA RIAZ                                        22SP-036-SE</a:t>
            </a:r>
          </a:p>
          <a:p>
            <a:r>
              <a:rPr lang="en-US" dirty="0"/>
              <a:t>ABHIA SULTANA                                    22SP-026-SE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 dirty="0"/>
              <a:t>MOTIVATION AND SCOPE</a:t>
            </a:r>
          </a:p>
        </p:txBody>
      </p:sp>
      <p:pic>
        <p:nvPicPr>
          <p:cNvPr id="10" name="Picture Placeholder 16" descr="team member&#10;">
            <a:extLst>
              <a:ext uri="{FF2B5EF4-FFF2-40B4-BE49-F238E27FC236}">
                <a16:creationId xmlns:a16="http://schemas.microsoft.com/office/drawing/2014/main" id="{A7CE32F5-A0B3-2021-DCFD-DD6B651F75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r="76"/>
          <a:stretch/>
        </p:blipFill>
        <p:spPr>
          <a:xfrm>
            <a:off x="6084424" y="787077"/>
            <a:ext cx="5166167" cy="5289631"/>
          </a:xfrm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1903463"/>
            <a:ext cx="8959850" cy="3541713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This project aims to revolutionize wildlife conservation by using AI for automated wildlife classification.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By collecting images, developing ML models, and deploying a user-friendly app, we'll enhance monitoring efficiency.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Field testing and documentation ensure effectiveness and continuous improvement.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1292629"/>
            <a:ext cx="5377406" cy="2550005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533833" y="1312606"/>
            <a:ext cx="9331372" cy="4542504"/>
          </a:xfrm>
          <a:noFill/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Traditional wildlife monitoring is labor-intensive and time-consuming.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Conventional methods are limited in scope and inefficient for large-scale data.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This inefficiency hampers accurate tracking of wildlife populations.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There's a need for an automated, scalable solution for accurate wildlife classification and monitoring.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Such a solution would support conservation efforts and ecological research.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FE9D-D796-0AF6-8AF1-49E11B0AD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06" y="-54451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METHODOLOGY DIAGRAM</a:t>
            </a:r>
          </a:p>
        </p:txBody>
      </p:sp>
      <p:pic>
        <p:nvPicPr>
          <p:cNvPr id="13" name="Picture 12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A9832CAB-45F8-C6B6-6244-693683786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6" y="781051"/>
            <a:ext cx="10515600" cy="60348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1FDA5E-F804-4CB4-C12F-E184057B2588}"/>
              </a:ext>
            </a:extLst>
          </p:cNvPr>
          <p:cNvSpPr txBox="1"/>
          <p:nvPr/>
        </p:nvSpPr>
        <p:spPr>
          <a:xfrm>
            <a:off x="8372475" y="4229100"/>
            <a:ext cx="1985963" cy="4143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BB" dirty="0"/>
          </a:p>
        </p:txBody>
      </p:sp>
    </p:spTree>
    <p:extLst>
      <p:ext uri="{BB962C8B-B14F-4D97-AF65-F5344CB8AC3E}">
        <p14:creationId xmlns:p14="http://schemas.microsoft.com/office/powerpoint/2010/main" val="206888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1E2A-E3EE-CBA5-5D90-09FC06DC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38" y="-5445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SOLUTION/CODING</a:t>
            </a:r>
          </a:p>
        </p:txBody>
      </p:sp>
      <p:pic>
        <p:nvPicPr>
          <p:cNvPr id="4" name="Table Placeholder 3" descr="A graph of data set up&#10;&#10;Description automatically generated with medium confidence">
            <a:extLst>
              <a:ext uri="{FF2B5EF4-FFF2-40B4-BE49-F238E27FC236}">
                <a16:creationId xmlns:a16="http://schemas.microsoft.com/office/drawing/2014/main" id="{BBFC6CB7-8A6E-FE47-A69A-2B42B0DBB340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3"/>
          <a:stretch>
            <a:fillRect/>
          </a:stretch>
        </p:blipFill>
        <p:spPr>
          <a:xfrm>
            <a:off x="241935" y="899652"/>
            <a:ext cx="5731510" cy="2982850"/>
          </a:xfrm>
          <a:prstGeom prst="rect">
            <a:avLst/>
          </a:prstGeom>
        </p:spPr>
      </p:pic>
      <p:pic>
        <p:nvPicPr>
          <p:cNvPr id="6" name="Picture 5" descr="A collage of images of a cat&#10;&#10;Description automatically generated">
            <a:extLst>
              <a:ext uri="{FF2B5EF4-FFF2-40B4-BE49-F238E27FC236}">
                <a16:creationId xmlns:a16="http://schemas.microsoft.com/office/drawing/2014/main" id="{ADA834DD-CD6C-4A62-D702-D91383C0A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45" y="899651"/>
            <a:ext cx="5976620" cy="2982850"/>
          </a:xfrm>
          <a:prstGeom prst="rect">
            <a:avLst/>
          </a:prstGeom>
        </p:spPr>
      </p:pic>
      <p:pic>
        <p:nvPicPr>
          <p:cNvPr id="7" name="Picture 6" descr="A collage of animals and butterflies&#10;&#10;Description automatically generated">
            <a:extLst>
              <a:ext uri="{FF2B5EF4-FFF2-40B4-BE49-F238E27FC236}">
                <a16:creationId xmlns:a16="http://schemas.microsoft.com/office/drawing/2014/main" id="{3FC1C4F9-C7F4-5C7C-B68A-4BB22427F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35" y="3882501"/>
            <a:ext cx="5731510" cy="275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E15F15-62BF-269D-198F-BFE4A2491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445" y="3882500"/>
            <a:ext cx="5976620" cy="27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8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59175"/>
            <a:ext cx="10007278" cy="1283843"/>
          </a:xfrm>
          <a:noFill/>
        </p:spPr>
        <p:txBody>
          <a:bodyPr anchor="b"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2361" y="2204864"/>
            <a:ext cx="10007278" cy="3252039"/>
          </a:xfrm>
          <a:noFill/>
        </p:spPr>
        <p:txBody>
          <a:bodyPr>
            <a:norm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800" b="1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Accuracy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Percentage of correctly classified instances.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Precision, Recall, F1-Score: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Assess ability to correctly 	identify positive results.</a:t>
            </a:r>
          </a:p>
        </p:txBody>
      </p:sp>
    </p:spTree>
    <p:extLst>
      <p:ext uri="{BB962C8B-B14F-4D97-AF65-F5344CB8AC3E}">
        <p14:creationId xmlns:p14="http://schemas.microsoft.com/office/powerpoint/2010/main" val="9562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{ED60705D-B038-4620-B1C3-905BC3718A6F}tf10081922_win32</Template>
  <TotalTime>675</TotalTime>
  <Words>428</Words>
  <Application>Microsoft Office PowerPoint</Application>
  <PresentationFormat>Widescreen</PresentationFormat>
  <Paragraphs>46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Calibri</vt:lpstr>
      <vt:lpstr>Quire Sans Pro Light</vt:lpstr>
      <vt:lpstr>Times New Roman</vt:lpstr>
      <vt:lpstr>Tisa Offc Serif Pro</vt:lpstr>
      <vt:lpstr>Wingdings</vt:lpstr>
      <vt:lpstr>Custom</vt:lpstr>
      <vt:lpstr>WILDLIFE CLASSIFIER</vt:lpstr>
      <vt:lpstr>GROUP MEMBER</vt:lpstr>
      <vt:lpstr>MOTIVATION AND SCOPE</vt:lpstr>
      <vt:lpstr>PowerPoint Presentation</vt:lpstr>
      <vt:lpstr>PROBLEM STATEMENT</vt:lpstr>
      <vt:lpstr>PowerPoint Presentation</vt:lpstr>
      <vt:lpstr>METHODOLOGY DIAGRAM</vt:lpstr>
      <vt:lpstr>SOLUTION/CODING</vt:lpstr>
      <vt:lpstr>EVALUATION</vt:lpstr>
      <vt:lpstr>RESULT AND COMPARISON</vt:lpstr>
      <vt:lpstr>CONCLUSION</vt:lpstr>
      <vt:lpstr>PowerPoint Presentation</vt:lpstr>
      <vt:lpstr>FUTURE WORK</vt:lpstr>
      <vt:lpstr>Thank you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WILDLIFE CLASSIFIER</dc:title>
  <dc:creator>22SP-026-SE</dc:creator>
  <cp:lastModifiedBy>Muhammad Hassam</cp:lastModifiedBy>
  <cp:revision>9</cp:revision>
  <dcterms:created xsi:type="dcterms:W3CDTF">2024-06-04T07:17:03Z</dcterms:created>
  <dcterms:modified xsi:type="dcterms:W3CDTF">2024-06-05T08:26:56Z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2024-06-05T07:58:36Z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3c2fcbcb-533c-4a69-9d51-8b3c112e3e77</vt:lpwstr>
  </property>
  <property fmtid="{D5CDD505-2E9C-101B-9397-08002B2CF9AE}" pid="8" name="MSIP_Label_defa4170-0d19-0005-0004-bc88714345d2_ActionId">
    <vt:lpwstr>3ed9e736-d64d-45cb-ab87-5b48c7d5aa05</vt:lpwstr>
  </property>
  <property fmtid="{D5CDD505-2E9C-101B-9397-08002B2CF9AE}" pid="9" name="MSIP_Label_defa4170-0d19-0005-0004-bc88714345d2_ContentBits">
    <vt:lpwstr>0</vt:lpwstr>
  </property>
</Properties>
</file>